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8" r:id="rId2"/>
    <p:sldId id="315" r:id="rId3"/>
    <p:sldId id="328" r:id="rId4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2" autoAdjust="0"/>
    <p:restoredTop sz="96226" autoAdjust="0"/>
  </p:normalViewPr>
  <p:slideViewPr>
    <p:cSldViewPr snapToGrid="0" snapToObjects="1">
      <p:cViewPr varScale="1">
        <p:scale>
          <a:sx n="115" d="100"/>
          <a:sy n="115" d="100"/>
        </p:scale>
        <p:origin x="148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031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7266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197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40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911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6313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706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585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Faire glisser l'image vers l'espace réservé ou cliquer sur l'icône pour l'ajouter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100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2533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0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D6A6A-143D-B94D-B2B0-F58F0CEDB42B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03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403735" y="1255965"/>
            <a:ext cx="8575912" cy="4556481"/>
            <a:chOff x="11763" y="1025519"/>
            <a:chExt cx="8393444" cy="5324658"/>
          </a:xfrm>
        </p:grpSpPr>
        <p:sp>
          <p:nvSpPr>
            <p:cNvPr id="9" name="Rectangle 8"/>
            <p:cNvSpPr/>
            <p:nvPr/>
          </p:nvSpPr>
          <p:spPr>
            <a:xfrm>
              <a:off x="11763" y="1025519"/>
              <a:ext cx="8393444" cy="5110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rgbClr val="000000"/>
                </a:solidFill>
                <a:latin typeface="Georgia"/>
                <a:cs typeface="Georgia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01552" y="1206973"/>
              <a:ext cx="7156823" cy="5143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latin typeface="Georgia"/>
                  <a:cs typeface="Georgia"/>
                </a:rPr>
                <a:t>Key points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 smtClean="0">
                  <a:latin typeface="Georgia"/>
                  <a:cs typeface="Georgia"/>
                </a:rPr>
                <a:t>1.</a:t>
              </a:r>
              <a:r>
                <a:rPr lang="sl-SI" dirty="0" smtClean="0">
                  <a:latin typeface="Georgia"/>
                  <a:cs typeface="Georgia"/>
                </a:rPr>
                <a:t> Cross-cultural adaptation</a:t>
              </a:r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>
                  <a:latin typeface="Georgia"/>
                  <a:cs typeface="Georgia"/>
                </a:rPr>
                <a:t>2</a:t>
              </a:r>
              <a:r>
                <a:rPr lang="fr-FR" dirty="0" smtClean="0">
                  <a:latin typeface="Georgia"/>
                  <a:cs typeface="Georgia"/>
                </a:rPr>
                <a:t>.</a:t>
              </a:r>
              <a:r>
                <a:rPr lang="sl-SI" dirty="0" smtClean="0">
                  <a:latin typeface="Georgia"/>
                  <a:cs typeface="Georgia"/>
                </a:rPr>
                <a:t> </a:t>
              </a:r>
              <a:r>
                <a:rPr lang="sl-SI" dirty="0" err="1" smtClean="0">
                  <a:latin typeface="Georgia"/>
                  <a:cs typeface="Georgia"/>
                </a:rPr>
                <a:t>Validation</a:t>
              </a:r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>
                  <a:latin typeface="Georgia"/>
                  <a:cs typeface="Georgia"/>
                </a:rPr>
                <a:t>3</a:t>
              </a:r>
              <a:r>
                <a:rPr lang="fr-FR" dirty="0" smtClean="0">
                  <a:latin typeface="Georgia"/>
                  <a:cs typeface="Georgia"/>
                </a:rPr>
                <a:t>.</a:t>
              </a:r>
              <a:r>
                <a:rPr lang="sl-SI" dirty="0" smtClean="0">
                  <a:latin typeface="Georgia"/>
                  <a:cs typeface="Georgia"/>
                </a:rPr>
                <a:t> </a:t>
              </a:r>
              <a:r>
                <a:rPr lang="sl-SI" dirty="0" err="1" smtClean="0">
                  <a:latin typeface="Georgia"/>
                  <a:cs typeface="Georgia"/>
                </a:rPr>
                <a:t>Core</a:t>
              </a:r>
              <a:r>
                <a:rPr lang="sl-SI" dirty="0" smtClean="0">
                  <a:latin typeface="Georgia"/>
                  <a:cs typeface="Georgia"/>
                </a:rPr>
                <a:t> </a:t>
              </a:r>
              <a:r>
                <a:rPr lang="sl-SI" dirty="0" err="1" smtClean="0">
                  <a:latin typeface="Georgia"/>
                  <a:cs typeface="Georgia"/>
                </a:rPr>
                <a:t>outcome</a:t>
              </a:r>
              <a:r>
                <a:rPr lang="sl-SI" dirty="0" smtClean="0">
                  <a:latin typeface="Georgia"/>
                  <a:cs typeface="Georgia"/>
                </a:rPr>
                <a:t> </a:t>
              </a:r>
              <a:r>
                <a:rPr lang="sl-SI" dirty="0" err="1" smtClean="0">
                  <a:latin typeface="Georgia"/>
                  <a:cs typeface="Georgia"/>
                </a:rPr>
                <a:t>measures</a:t>
              </a:r>
              <a:r>
                <a:rPr lang="sl-SI" dirty="0" smtClean="0">
                  <a:latin typeface="Georgia"/>
                  <a:cs typeface="Georgia"/>
                </a:rPr>
                <a:t> </a:t>
              </a:r>
              <a:r>
                <a:rPr lang="sl-SI" dirty="0" err="1" smtClean="0">
                  <a:latin typeface="Georgia"/>
                  <a:cs typeface="Georgia"/>
                </a:rPr>
                <a:t>index</a:t>
              </a:r>
              <a:endParaRPr lang="sl-SI" dirty="0" smtClean="0">
                <a:latin typeface="Georgia"/>
                <a:cs typeface="Georgia"/>
              </a:endParaRPr>
            </a:p>
            <a:p>
              <a:endParaRPr lang="sl-SI" dirty="0">
                <a:latin typeface="Georgia"/>
                <a:cs typeface="Georgia"/>
              </a:endParaRPr>
            </a:p>
            <a:p>
              <a:r>
                <a:rPr lang="sl-SI" dirty="0" smtClean="0">
                  <a:latin typeface="Georgia"/>
                  <a:cs typeface="Georgia"/>
                </a:rPr>
                <a:t>4. </a:t>
              </a:r>
              <a:r>
                <a:rPr lang="sl-SI" dirty="0" err="1" smtClean="0">
                  <a:latin typeface="Georgia"/>
                  <a:cs typeface="Georgia"/>
                </a:rPr>
                <a:t>Low</a:t>
              </a:r>
              <a:r>
                <a:rPr lang="sl-SI" dirty="0" smtClean="0">
                  <a:latin typeface="Georgia"/>
                  <a:cs typeface="Georgia"/>
                </a:rPr>
                <a:t> back </a:t>
              </a:r>
              <a:r>
                <a:rPr lang="sl-SI" dirty="0" err="1" smtClean="0">
                  <a:latin typeface="Georgia"/>
                  <a:cs typeface="Georgia"/>
                </a:rPr>
                <a:t>pain</a:t>
              </a:r>
              <a:endParaRPr lang="sl-SI" dirty="0" smtClean="0">
                <a:latin typeface="Georgia"/>
                <a:cs typeface="Georgia"/>
              </a:endParaRPr>
            </a:p>
            <a:p>
              <a:endParaRPr lang="sl-SI" dirty="0">
                <a:latin typeface="Georgia"/>
                <a:cs typeface="Georgia"/>
              </a:endParaRPr>
            </a:p>
            <a:p>
              <a:r>
                <a:rPr lang="sl-SI" dirty="0" smtClean="0">
                  <a:latin typeface="Georgia"/>
                  <a:cs typeface="Georgia"/>
                </a:rPr>
                <a:t>5. </a:t>
              </a:r>
              <a:r>
                <a:rPr lang="sl-SI" dirty="0" err="1" smtClean="0">
                  <a:latin typeface="Georgia"/>
                  <a:cs typeface="Georgia"/>
                </a:rPr>
                <a:t>Slovenian</a:t>
              </a:r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/>
            </a:p>
          </p:txBody>
        </p:sp>
      </p:grpSp>
      <p:sp>
        <p:nvSpPr>
          <p:cNvPr id="6" name="Textfeld 5">
            <a:extLst>
              <a:ext uri="{FF2B5EF4-FFF2-40B4-BE49-F238E27FC236}">
                <a16:creationId xmlns:a16="http://schemas.microsoft.com/office/drawing/2014/main" id="{9BC1F2B8-1294-F949-A7D7-CF0B8A9011E4}"/>
              </a:ext>
            </a:extLst>
          </p:cNvPr>
          <p:cNvSpPr txBox="1"/>
          <p:nvPr/>
        </p:nvSpPr>
        <p:spPr>
          <a:xfrm>
            <a:off x="687519" y="64145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563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03735" y="1255967"/>
            <a:ext cx="8575912" cy="4257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>
              <a:solidFill>
                <a:srgbClr val="000000"/>
              </a:solidFill>
              <a:latin typeface="Georgia"/>
              <a:cs typeface="Georgia"/>
            </a:endParaRPr>
          </a:p>
        </p:txBody>
      </p:sp>
      <p:pic>
        <p:nvPicPr>
          <p:cNvPr id="11" name="Slika 10" descr="Slika, ki vsebuje besede besedilo&#10;&#10;Opis je samodejno ustvarjen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7" t="10484" r="20385"/>
          <a:stretch/>
        </p:blipFill>
        <p:spPr bwMode="auto">
          <a:xfrm>
            <a:off x="2147649" y="1212673"/>
            <a:ext cx="5088083" cy="39605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91687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403735" y="1255966"/>
            <a:ext cx="8575912" cy="4284595"/>
            <a:chOff x="11763" y="1025519"/>
            <a:chExt cx="8393444" cy="5110548"/>
          </a:xfrm>
        </p:grpSpPr>
        <p:sp>
          <p:nvSpPr>
            <p:cNvPr id="9" name="Rectangle 8"/>
            <p:cNvSpPr/>
            <p:nvPr/>
          </p:nvSpPr>
          <p:spPr>
            <a:xfrm>
              <a:off x="11763" y="1025519"/>
              <a:ext cx="8393444" cy="5110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rgbClr val="000000"/>
                </a:solidFill>
                <a:latin typeface="Georgia"/>
                <a:cs typeface="Georgia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01552" y="1206973"/>
              <a:ext cx="7156823" cy="45888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 err="1">
                  <a:latin typeface="Georgia"/>
                  <a:cs typeface="Georgia"/>
                </a:rPr>
                <a:t>Take</a:t>
              </a:r>
              <a:r>
                <a:rPr lang="fr-FR" sz="2800" dirty="0">
                  <a:latin typeface="Georgia"/>
                  <a:cs typeface="Georgia"/>
                </a:rPr>
                <a:t> Home Messages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pPr marL="342900" indent="-342900">
                <a:buAutoNum type="arabicPeriod"/>
              </a:pPr>
              <a:r>
                <a:rPr lang="sl-SI" dirty="0" err="1" smtClean="0">
                  <a:latin typeface="Georgia"/>
                  <a:cs typeface="Georgia"/>
                </a:rPr>
                <a:t>The</a:t>
              </a:r>
              <a:r>
                <a:rPr lang="sl-SI" dirty="0" smtClean="0">
                  <a:latin typeface="Georgia"/>
                  <a:cs typeface="Georgia"/>
                </a:rPr>
                <a:t> </a:t>
              </a:r>
              <a:r>
                <a:rPr lang="sl-SI" dirty="0" err="1" smtClean="0">
                  <a:latin typeface="Georgia"/>
                  <a:cs typeface="Georgia"/>
                </a:rPr>
                <a:t>English</a:t>
              </a:r>
              <a:r>
                <a:rPr lang="sl-SI" dirty="0" smtClean="0">
                  <a:latin typeface="Georgia"/>
                  <a:cs typeface="Georgia"/>
                </a:rPr>
                <a:t> </a:t>
              </a:r>
              <a:r>
                <a:rPr lang="sl-SI" dirty="0" err="1" smtClean="0">
                  <a:latin typeface="Georgia"/>
                  <a:cs typeface="Georgia"/>
                </a:rPr>
                <a:t>version</a:t>
              </a:r>
              <a:r>
                <a:rPr lang="sl-SI" dirty="0" smtClean="0">
                  <a:latin typeface="Georgia"/>
                  <a:cs typeface="Georgia"/>
                </a:rPr>
                <a:t> </a:t>
              </a:r>
              <a:r>
                <a:rPr lang="sl-SI" dirty="0" err="1" smtClean="0">
                  <a:latin typeface="Georgia"/>
                  <a:cs typeface="Georgia"/>
                </a:rPr>
                <a:t>of</a:t>
              </a:r>
              <a:r>
                <a:rPr lang="sl-SI" dirty="0" smtClean="0">
                  <a:latin typeface="Georgia"/>
                  <a:cs typeface="Georgia"/>
                </a:rPr>
                <a:t> COMI </a:t>
              </a:r>
              <a:r>
                <a:rPr lang="sl-SI" dirty="0" err="1" smtClean="0">
                  <a:latin typeface="Georgia"/>
                  <a:cs typeface="Georgia"/>
                </a:rPr>
                <a:t>was</a:t>
              </a:r>
              <a:r>
                <a:rPr lang="sl-SI" dirty="0" smtClean="0">
                  <a:latin typeface="Georgia"/>
                  <a:cs typeface="Georgia"/>
                </a:rPr>
                <a:t> </a:t>
              </a:r>
              <a:r>
                <a:rPr lang="sl-SI" dirty="0" err="1" smtClean="0">
                  <a:latin typeface="Georgia"/>
                  <a:cs typeface="Georgia"/>
                </a:rPr>
                <a:t>translated</a:t>
              </a:r>
              <a:r>
                <a:rPr lang="sl-SI" dirty="0" smtClean="0">
                  <a:latin typeface="Georgia"/>
                  <a:cs typeface="Georgia"/>
                </a:rPr>
                <a:t> </a:t>
              </a:r>
              <a:r>
                <a:rPr lang="sl-SI" dirty="0" err="1" smtClean="0">
                  <a:latin typeface="Georgia"/>
                  <a:cs typeface="Georgia"/>
                </a:rPr>
                <a:t>into</a:t>
              </a:r>
              <a:r>
                <a:rPr lang="sl-SI" dirty="0" smtClean="0">
                  <a:latin typeface="Georgia"/>
                  <a:cs typeface="Georgia"/>
                </a:rPr>
                <a:t> </a:t>
              </a:r>
              <a:r>
                <a:rPr lang="sl-SI" dirty="0" err="1" smtClean="0">
                  <a:latin typeface="Georgia"/>
                  <a:cs typeface="Georgia"/>
                </a:rPr>
                <a:t>Slovene</a:t>
              </a:r>
              <a:r>
                <a:rPr lang="sl-SI" dirty="0" smtClean="0">
                  <a:latin typeface="Georgia"/>
                  <a:cs typeface="Georgia"/>
                </a:rPr>
                <a:t> </a:t>
              </a:r>
              <a:r>
                <a:rPr lang="sl-SI" dirty="0" err="1" smtClean="0">
                  <a:latin typeface="Georgia"/>
                  <a:cs typeface="Georgia"/>
                </a:rPr>
                <a:t>language</a:t>
              </a:r>
              <a:r>
                <a:rPr lang="sl-SI" dirty="0" smtClean="0">
                  <a:latin typeface="Georgia"/>
                  <a:cs typeface="Georgia"/>
                </a:rPr>
                <a:t>.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>
                  <a:latin typeface="Georgia"/>
                  <a:cs typeface="Georgia"/>
                </a:rPr>
                <a:t>2</a:t>
              </a:r>
              <a:r>
                <a:rPr lang="fr-FR" dirty="0" smtClean="0">
                  <a:latin typeface="Georgia"/>
                  <a:cs typeface="Georgia"/>
                </a:rPr>
                <a:t>.</a:t>
              </a:r>
              <a:r>
                <a:rPr lang="en-US" dirty="0">
                  <a:latin typeface="Georgia"/>
                  <a:cs typeface="Georgia"/>
                </a:rPr>
                <a:t> The Slovene version of COMI is a valid , cross-culturally adapted and reliable instrument for the use in Slovene –speaking </a:t>
              </a:r>
              <a:r>
                <a:rPr lang="en-US" dirty="0" smtClean="0">
                  <a:latin typeface="Georgia"/>
                  <a:cs typeface="Georgia"/>
                </a:rPr>
                <a:t>patients</a:t>
              </a:r>
              <a:r>
                <a:rPr lang="sl-SI" dirty="0" smtClean="0">
                  <a:latin typeface="Georgia"/>
                  <a:cs typeface="Georgia"/>
                </a:rPr>
                <a:t>.</a:t>
              </a:r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>
                  <a:latin typeface="Georgia"/>
                  <a:cs typeface="Georgia"/>
                </a:rPr>
                <a:t>3</a:t>
              </a:r>
              <a:r>
                <a:rPr lang="fr-FR" dirty="0" smtClean="0">
                  <a:latin typeface="Georgia"/>
                  <a:cs typeface="Georgia"/>
                </a:rPr>
                <a:t>.</a:t>
              </a:r>
              <a:r>
                <a:rPr lang="sl-SI" dirty="0" smtClean="0">
                  <a:latin typeface="Georgia"/>
                  <a:cs typeface="Georgia"/>
                </a:rPr>
                <a:t> COMI </a:t>
              </a:r>
              <a:r>
                <a:rPr lang="sl-SI" dirty="0" err="1" smtClean="0">
                  <a:latin typeface="Georgia"/>
                  <a:cs typeface="Georgia"/>
                </a:rPr>
                <a:t>represents</a:t>
              </a:r>
              <a:r>
                <a:rPr lang="sl-SI" dirty="0" smtClean="0">
                  <a:latin typeface="Georgia"/>
                  <a:cs typeface="Georgia"/>
                </a:rPr>
                <a:t> a </a:t>
              </a:r>
              <a:r>
                <a:rPr lang="sl-SI" dirty="0" err="1" smtClean="0">
                  <a:latin typeface="Georgia"/>
                  <a:cs typeface="Georgia"/>
                </a:rPr>
                <a:t>valuable</a:t>
              </a:r>
              <a:r>
                <a:rPr lang="sl-SI" dirty="0" smtClean="0">
                  <a:latin typeface="Georgia"/>
                  <a:cs typeface="Georgia"/>
                </a:rPr>
                <a:t> instrument </a:t>
              </a:r>
              <a:r>
                <a:rPr lang="sl-SI" dirty="0" err="1" smtClean="0">
                  <a:latin typeface="Georgia"/>
                  <a:cs typeface="Georgia"/>
                </a:rPr>
                <a:t>for</a:t>
              </a:r>
              <a:r>
                <a:rPr lang="sl-SI" dirty="0" smtClean="0">
                  <a:latin typeface="Georgia"/>
                  <a:cs typeface="Georgia"/>
                </a:rPr>
                <a:t> future </a:t>
              </a:r>
              <a:r>
                <a:rPr lang="sl-SI" dirty="0" err="1" smtClean="0">
                  <a:latin typeface="Georgia"/>
                  <a:cs typeface="Georgia"/>
                </a:rPr>
                <a:t>clinical</a:t>
              </a:r>
              <a:r>
                <a:rPr lang="sl-SI" dirty="0" smtClean="0">
                  <a:latin typeface="Georgia"/>
                  <a:cs typeface="Georgia"/>
                </a:rPr>
                <a:t> </a:t>
              </a:r>
              <a:r>
                <a:rPr lang="sl-SI" dirty="0" err="1" smtClean="0">
                  <a:latin typeface="Georgia"/>
                  <a:cs typeface="Georgia"/>
                </a:rPr>
                <a:t>studies</a:t>
              </a:r>
              <a:r>
                <a:rPr lang="sl-SI" dirty="0" smtClean="0">
                  <a:latin typeface="Georgia"/>
                  <a:cs typeface="Georgia"/>
                </a:rPr>
                <a:t>.</a:t>
              </a:r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867440"/>
      </p:ext>
    </p:extLst>
  </p:cSld>
  <p:clrMapOvr>
    <a:masterClrMapping/>
  </p:clrMapOvr>
</p:sld>
</file>

<file path=ppt/theme/theme1.xml><?xml version="1.0" encoding="utf-8"?>
<a:theme xmlns:a="http://schemas.openxmlformats.org/drawingml/2006/main" name="ESJ_PPT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ESJ_PPT.potx</Template>
  <TotalTime>10</TotalTime>
  <Words>74</Words>
  <Application>Microsoft Office PowerPoint</Application>
  <PresentationFormat>Diaprojekcija na zaslonu (4:3)</PresentationFormat>
  <Paragraphs>23</Paragraphs>
  <Slides>3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3</vt:i4>
      </vt:variant>
    </vt:vector>
  </HeadingPairs>
  <TitlesOfParts>
    <vt:vector size="7" baseType="lpstr">
      <vt:lpstr>Arial</vt:lpstr>
      <vt:lpstr>Calibri</vt:lpstr>
      <vt:lpstr>Georgia</vt:lpstr>
      <vt:lpstr>ESJ_PPT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Force Meeting</dc:title>
  <dc:creator>Maryem-Fama Ismael Aguirre</dc:creator>
  <cp:lastModifiedBy>Matevž Topolovec</cp:lastModifiedBy>
  <cp:revision>58</cp:revision>
  <cp:lastPrinted>2015-11-08T10:17:41Z</cp:lastPrinted>
  <dcterms:created xsi:type="dcterms:W3CDTF">2015-11-08T09:47:16Z</dcterms:created>
  <dcterms:modified xsi:type="dcterms:W3CDTF">2019-11-26T11:56:13Z</dcterms:modified>
</cp:coreProperties>
</file>